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Barlow Medium"/>
      <p:regular r:id="rId8"/>
      <p:bold r:id="rId9"/>
      <p:italic r:id="rId10"/>
      <p:boldItalic r:id="rId11"/>
    </p:embeddedFont>
    <p:embeddedFont>
      <p:font typeface="Barlow SemiBold"/>
      <p:regular r:id="rId12"/>
      <p:bold r:id="rId13"/>
      <p:italic r:id="rId14"/>
      <p:boldItalic r:id="rId15"/>
    </p:embeddedFont>
    <p:embeddedFont>
      <p:font typeface="Barl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BarlowMedium-boldItalic.fntdata"/><Relationship Id="rId10" Type="http://schemas.openxmlformats.org/officeDocument/2006/relationships/font" Target="fonts/BarlowMedium-italic.fntdata"/><Relationship Id="rId13" Type="http://schemas.openxmlformats.org/officeDocument/2006/relationships/font" Target="fonts/BarlowSemiBold-bold.fntdata"/><Relationship Id="rId12" Type="http://schemas.openxmlformats.org/officeDocument/2006/relationships/font" Target="fonts/BarlowSemiBol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BarlowMedium-bold.fntdata"/><Relationship Id="rId15" Type="http://schemas.openxmlformats.org/officeDocument/2006/relationships/font" Target="fonts/BarlowSemiBold-boldItalic.fntdata"/><Relationship Id="rId14" Type="http://schemas.openxmlformats.org/officeDocument/2006/relationships/font" Target="fonts/BarlowSemiBold-italic.fntdata"/><Relationship Id="rId17" Type="http://schemas.openxmlformats.org/officeDocument/2006/relationships/font" Target="fonts/Barlow-bold.fntdata"/><Relationship Id="rId16" Type="http://schemas.openxmlformats.org/officeDocument/2006/relationships/font" Target="fonts/Barl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Barlow-boldItalic.fntdata"/><Relationship Id="rId6" Type="http://schemas.openxmlformats.org/officeDocument/2006/relationships/slide" Target="slides/slide1.xml"/><Relationship Id="rId18" Type="http://schemas.openxmlformats.org/officeDocument/2006/relationships/font" Target="fonts/Barlow-italic.fntdata"/><Relationship Id="rId7" Type="http://schemas.openxmlformats.org/officeDocument/2006/relationships/slide" Target="slides/slide2.xml"/><Relationship Id="rId8" Type="http://schemas.openxmlformats.org/officeDocument/2006/relationships/font" Target="fonts/Barlow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3e21717529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3e217175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23e21717529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3e21717529_0_7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3e21717529_0_7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Page 2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-Internal and external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-can be added to proposal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74" name="Google Shape;74;g23e21717529_0_77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sic Text + Right Image">
  <p:cSld name="Blank, Header Only_1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594094" y="1368319"/>
            <a:ext cx="3748200" cy="30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048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"/>
              <a:buChar char="•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04800" lvl="1" marL="914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"/>
              <a:buChar char="•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04800" lvl="2" marL="1371600" marR="0" rtl="0" algn="l">
              <a:lnSpc>
                <a:spcPct val="13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Barlow"/>
              <a:buChar char="‣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Barlow"/>
              <a:buChar char="•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Barlow"/>
              <a:buChar char="•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04800" lvl="5" marL="2743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Barlow"/>
              <a:buChar char="‣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04800" lvl="6" marL="32004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"/>
              <a:buChar char="•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04800" lvl="7" marL="36576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"/>
              <a:buChar char="•"/>
              <a:defRPr i="0" sz="12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04800" lvl="8" marL="4114800" marR="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594094" y="624429"/>
            <a:ext cx="3748200" cy="393600"/>
          </a:xfrm>
          <a:prstGeom prst="rect">
            <a:avLst/>
          </a:prstGeom>
        </p:spPr>
        <p:txBody>
          <a:bodyPr anchorCtr="0" anchor="t" bIns="68575" lIns="68575" spcFirstLastPara="1" rIns="68575" wrap="square" tIns="6857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 sz="2100">
                <a:solidFill>
                  <a:srgbClr val="2A1B43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54" name="Google Shape;54;p13"/>
          <p:cNvSpPr/>
          <p:nvPr/>
        </p:nvSpPr>
        <p:spPr>
          <a:xfrm>
            <a:off x="5099850" y="-66413"/>
            <a:ext cx="4044300" cy="5272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Place Photo</a:t>
            </a:r>
            <a:endParaRPr sz="1100"/>
          </a:p>
        </p:txBody>
      </p:sp>
      <p:cxnSp>
        <p:nvCxnSpPr>
          <p:cNvPr id="55" name="Google Shape;55;p13"/>
          <p:cNvCxnSpPr/>
          <p:nvPr/>
        </p:nvCxnSpPr>
        <p:spPr>
          <a:xfrm>
            <a:off x="697222" y="1221826"/>
            <a:ext cx="3333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6" name="Google Shape;56;p13"/>
          <p:cNvPicPr preferRelativeResize="0"/>
          <p:nvPr/>
        </p:nvPicPr>
        <p:blipFill rotWithShape="1">
          <a:blip r:embed="rId2">
            <a:alphaModFix/>
          </a:blip>
          <a:srcRect b="139" l="0" r="0" t="139"/>
          <a:stretch/>
        </p:blipFill>
        <p:spPr>
          <a:xfrm>
            <a:off x="199892" y="4818242"/>
            <a:ext cx="881588" cy="145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3">
  <p:cSld name="BLANK_3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/>
          <p:nvPr/>
        </p:nvSpPr>
        <p:spPr>
          <a:xfrm>
            <a:off x="5120625" y="0"/>
            <a:ext cx="40323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Faculty Success Implementation</a:t>
            </a:r>
            <a:endParaRPr sz="27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Base Module</a:t>
            </a:r>
            <a:endParaRPr sz="1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473568" y="1368319"/>
            <a:ext cx="4032300" cy="30858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293211" lvl="0" marL="4572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▸"/>
            </a:pPr>
            <a:r>
              <a:rPr b="1" lang="en" sz="1100"/>
              <a:t>Goal-based implementation</a:t>
            </a:r>
            <a:r>
              <a:rPr lang="en" sz="1100"/>
              <a:t> &amp; </a:t>
            </a:r>
            <a:r>
              <a:rPr b="1" lang="en" sz="1100"/>
              <a:t>administrator training </a:t>
            </a:r>
            <a:r>
              <a:rPr lang="en" sz="1100"/>
              <a:t>for faculty activity and accomplishment data collection and reporting</a:t>
            </a:r>
            <a:endParaRPr sz="1100"/>
          </a:p>
          <a:p>
            <a:pPr indent="-293211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▸"/>
            </a:pPr>
            <a:r>
              <a:rPr b="1" lang="en" sz="1100"/>
              <a:t>Best practice guidance</a:t>
            </a:r>
            <a:r>
              <a:rPr lang="en" sz="1100"/>
              <a:t> for standardizing and streamlining data collection </a:t>
            </a:r>
            <a:endParaRPr sz="1100"/>
          </a:p>
          <a:p>
            <a:pPr indent="-293211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▸"/>
            </a:pPr>
            <a:r>
              <a:rPr b="1" lang="en" sz="1100"/>
              <a:t>Faculty Credentialing and Institutional Accreditation (Data Collection and Reporting)</a:t>
            </a:r>
            <a:endParaRPr b="1" sz="1100"/>
          </a:p>
          <a:p>
            <a:pPr indent="-293211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▸"/>
            </a:pPr>
            <a:r>
              <a:rPr b="1" lang="en" sz="1100"/>
              <a:t>Web Services </a:t>
            </a:r>
            <a:r>
              <a:rPr lang="en" sz="1100"/>
              <a:t>and </a:t>
            </a:r>
            <a:r>
              <a:rPr b="1" lang="en" sz="1100"/>
              <a:t>Annual Review Workflows</a:t>
            </a:r>
            <a:endParaRPr b="1" sz="1100"/>
          </a:p>
          <a:p>
            <a:pPr indent="-293211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▸"/>
            </a:pPr>
            <a:r>
              <a:rPr b="1" lang="en" sz="1100"/>
              <a:t>SAML SSO</a:t>
            </a:r>
            <a:r>
              <a:rPr lang="en" sz="1100"/>
              <a:t> with Watermark Navigator (login system)</a:t>
            </a:r>
            <a:endParaRPr sz="1100"/>
          </a:p>
          <a:p>
            <a:pPr indent="-293211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▸"/>
            </a:pPr>
            <a:r>
              <a:rPr lang="en" sz="1100"/>
              <a:t>Opportunity to ask questions and engage with Product Consultant and Project Manager during implementation</a:t>
            </a:r>
            <a:endParaRPr sz="1100"/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type="title"/>
          </p:nvPr>
        </p:nvSpPr>
        <p:spPr>
          <a:xfrm>
            <a:off x="594094" y="624429"/>
            <a:ext cx="3748200" cy="393600"/>
          </a:xfrm>
          <a:prstGeom prst="rect">
            <a:avLst/>
          </a:prstGeom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" sz="2400">
                <a:solidFill>
                  <a:schemeClr val="dk2"/>
                </a:solidFill>
              </a:rPr>
              <a:t>Implementation Highlights</a:t>
            </a:r>
            <a:endParaRPr sz="1100">
              <a:solidFill>
                <a:schemeClr val="dk2"/>
              </a:solidFill>
            </a:endParaRPr>
          </a:p>
        </p:txBody>
      </p:sp>
      <p:cxnSp>
        <p:nvCxnSpPr>
          <p:cNvPr id="68" name="Google Shape;68;p15"/>
          <p:cNvCxnSpPr/>
          <p:nvPr/>
        </p:nvCxnSpPr>
        <p:spPr>
          <a:xfrm>
            <a:off x="6133125" y="3379100"/>
            <a:ext cx="2007300" cy="0"/>
          </a:xfrm>
          <a:prstGeom prst="straightConnector1">
            <a:avLst/>
          </a:prstGeom>
          <a:noFill/>
          <a:ln cap="flat" cmpd="sng" w="19050">
            <a:solidFill>
              <a:srgbClr val="F7941D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9" name="Google Shape;69;p15"/>
          <p:cNvCxnSpPr/>
          <p:nvPr/>
        </p:nvCxnSpPr>
        <p:spPr>
          <a:xfrm>
            <a:off x="6133125" y="1772617"/>
            <a:ext cx="2007300" cy="0"/>
          </a:xfrm>
          <a:prstGeom prst="straightConnector1">
            <a:avLst/>
          </a:prstGeom>
          <a:noFill/>
          <a:ln cap="flat" cmpd="sng" w="19050">
            <a:solidFill>
              <a:srgbClr val="F7941D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0" name="Google Shape;70;p15"/>
          <p:cNvCxnSpPr/>
          <p:nvPr/>
        </p:nvCxnSpPr>
        <p:spPr>
          <a:xfrm>
            <a:off x="697222" y="1221826"/>
            <a:ext cx="333300" cy="0"/>
          </a:xfrm>
          <a:prstGeom prst="straightConnector1">
            <a:avLst/>
          </a:prstGeom>
          <a:noFill/>
          <a:ln cap="flat" cmpd="sng" w="38100">
            <a:solidFill>
              <a:srgbClr val="F7941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idx="4294967295" type="body"/>
          </p:nvPr>
        </p:nvSpPr>
        <p:spPr>
          <a:xfrm>
            <a:off x="5965537" y="1475081"/>
            <a:ext cx="2672700" cy="1988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Go Live </a:t>
            </a:r>
            <a:r>
              <a:rPr lang="en" sz="1400">
                <a:latin typeface="Barlow SemiBold"/>
                <a:ea typeface="Barlow SemiBold"/>
                <a:cs typeface="Barlow SemiBold"/>
                <a:sym typeface="Barlow SemiBold"/>
              </a:rPr>
              <a:t>with Base</a:t>
            </a:r>
            <a:endParaRPr sz="900">
              <a:latin typeface="Barlow SemiBold"/>
              <a:ea typeface="Barlow SemiBold"/>
              <a:cs typeface="Barlow SemiBold"/>
              <a:sym typeface="Barlow SemiBold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1: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Reviews Workflow Check-In (Optional)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2: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Reviews Workflow, Validate Test Schedule, and Prep for Official Launch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Final meeting: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Graduation Call </a:t>
            </a:r>
            <a:endParaRPr b="1" sz="900">
              <a:latin typeface="Barlow"/>
              <a:ea typeface="Barlow"/>
              <a:cs typeface="Barlow"/>
              <a:sym typeface="Barlow"/>
            </a:endParaRPr>
          </a:p>
          <a:p>
            <a:pPr indent="0" lvl="0" marL="4572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900">
                <a:latin typeface="Barlow"/>
                <a:ea typeface="Barlow"/>
                <a:cs typeface="Barlow"/>
                <a:sym typeface="Barlow"/>
              </a:rPr>
              <a:t> </a:t>
            </a:r>
            <a:endParaRPr b="1"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b="1" sz="4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t/>
            </a:r>
            <a:endParaRPr b="1"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358884" y="1235006"/>
            <a:ext cx="2755800" cy="3248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/>
          <p:nvPr/>
        </p:nvSpPr>
        <p:spPr>
          <a:xfrm>
            <a:off x="5835644" y="4245206"/>
            <a:ext cx="2672700" cy="238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/>
          <p:nvPr/>
        </p:nvSpPr>
        <p:spPr>
          <a:xfrm>
            <a:off x="3114688" y="1370281"/>
            <a:ext cx="2733300" cy="3113400"/>
          </a:xfrm>
          <a:prstGeom prst="rect">
            <a:avLst/>
          </a:prstGeom>
          <a:noFill/>
          <a:ln cap="flat" cmpd="sng" w="9525">
            <a:solidFill>
              <a:srgbClr val="5551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3091304" y="4245206"/>
            <a:ext cx="2755800" cy="238500"/>
          </a:xfrm>
          <a:prstGeom prst="rect">
            <a:avLst/>
          </a:prstGeom>
          <a:solidFill>
            <a:srgbClr val="6867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358917" y="4245206"/>
            <a:ext cx="2755800" cy="238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-21325" y="-32000"/>
            <a:ext cx="9165300" cy="9435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 txBox="1"/>
          <p:nvPr>
            <p:ph idx="4294967295" type="title"/>
          </p:nvPr>
        </p:nvSpPr>
        <p:spPr>
          <a:xfrm>
            <a:off x="228600" y="150355"/>
            <a:ext cx="8686800" cy="64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Faculty Success Implementation Process</a:t>
            </a:r>
            <a:endParaRPr sz="2700">
              <a:solidFill>
                <a:srgbClr val="FFFFF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Base Tier (Faculty Accomplishments &amp; Reviews Workflow) Module</a:t>
            </a:r>
            <a:endParaRPr sz="2000">
              <a:solidFill>
                <a:srgbClr val="FFFFFF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347025" y="4538688"/>
            <a:ext cx="83577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Barlow"/>
                <a:ea typeface="Barlow"/>
                <a:cs typeface="Barlow"/>
                <a:sym typeface="Barlow"/>
              </a:rPr>
              <a:t>*Implementation timelines are highly dependent on the institution's access to clear, clean data and project resources, as well as engagement in the implementation process.</a:t>
            </a:r>
            <a:endParaRPr sz="8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8010174" y="4849350"/>
            <a:ext cx="606300" cy="1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© Watermark 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 rotWithShape="1">
          <a:blip r:embed="rId3">
            <a:alphaModFix/>
          </a:blip>
          <a:srcRect b="139" l="0" r="0" t="139"/>
          <a:stretch/>
        </p:blipFill>
        <p:spPr>
          <a:xfrm>
            <a:off x="199892" y="4818242"/>
            <a:ext cx="881588" cy="1451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7" name="Google Shape;87;p16"/>
          <p:cNvCxnSpPr/>
          <p:nvPr/>
        </p:nvCxnSpPr>
        <p:spPr>
          <a:xfrm>
            <a:off x="-31875" y="911600"/>
            <a:ext cx="9192300" cy="0"/>
          </a:xfrm>
          <a:prstGeom prst="straightConnector1">
            <a:avLst/>
          </a:prstGeom>
          <a:noFill/>
          <a:ln cap="flat" cmpd="sng" w="38100">
            <a:solidFill>
              <a:srgbClr val="F7941D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8" name="Google Shape;88;p16"/>
          <p:cNvSpPr txBox="1"/>
          <p:nvPr>
            <p:ph idx="4294967295" type="body"/>
          </p:nvPr>
        </p:nvSpPr>
        <p:spPr>
          <a:xfrm>
            <a:off x="416363" y="1475081"/>
            <a:ext cx="2672700" cy="21411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Barlow SemiBold"/>
                <a:ea typeface="Barlow SemiBold"/>
                <a:cs typeface="Barlow SemiBold"/>
                <a:sym typeface="Barlow SemiBold"/>
              </a:rPr>
              <a:t>Project Foundation </a:t>
            </a:r>
            <a:endParaRPr sz="1400">
              <a:solidFill>
                <a:srgbClr val="000000"/>
              </a:solidFill>
              <a:latin typeface="Barlow SemiBold"/>
              <a:ea typeface="Barlow SemiBold"/>
              <a:cs typeface="Barlow SemiBold"/>
              <a:sym typeface="Barlow SemiBol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1: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Kickoff Call 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-127000" lvl="0" marL="177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Meet your Implementation Team</a:t>
            </a:r>
            <a:endParaRPr sz="1000">
              <a:solidFill>
                <a:srgbClr val="000000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1270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rPr>
              <a:t>Define your goals &amp; timeline for success</a:t>
            </a:r>
            <a:endParaRPr sz="1000">
              <a:solidFill>
                <a:srgbClr val="000000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2: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Rollout Considerations </a:t>
            </a:r>
            <a:endParaRPr i="1" sz="1000">
              <a:latin typeface="Barlow"/>
              <a:ea typeface="Barlow"/>
              <a:cs typeface="Barlow"/>
              <a:sym typeface="Barlow"/>
            </a:endParaRPr>
          </a:p>
          <a:p>
            <a:pPr indent="-152400" lvl="0" marL="177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Discuss communication plan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-152400" lvl="0" marL="177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Discuss training considerations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3: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Project Planning/Initial Data IT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-127000" lvl="0" marL="177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Confirm project plan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-127000" lvl="0" marL="177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Confirm users creation file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-127000" lvl="0" marL="17780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Barlow"/>
              <a:buChar char="▸"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Confirm SSO &amp; integrations (if needed)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9" name="Google Shape;89;p16"/>
          <p:cNvSpPr/>
          <p:nvPr/>
        </p:nvSpPr>
        <p:spPr>
          <a:xfrm>
            <a:off x="5699862" y="1007456"/>
            <a:ext cx="3004800" cy="407700"/>
          </a:xfrm>
          <a:prstGeom prst="homePlate">
            <a:avLst>
              <a:gd fmla="val 50000" name="adj"/>
            </a:avLst>
          </a:prstGeom>
          <a:solidFill>
            <a:schemeClr val="accent6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VALIDATION</a:t>
            </a:r>
            <a:endParaRPr b="1" sz="1500">
              <a:solidFill>
                <a:srgbClr val="FFFFFF"/>
              </a:solidFill>
            </a:endParaRPr>
          </a:p>
        </p:txBody>
      </p:sp>
      <p:sp>
        <p:nvSpPr>
          <p:cNvPr id="90" name="Google Shape;90;p16"/>
          <p:cNvSpPr/>
          <p:nvPr/>
        </p:nvSpPr>
        <p:spPr>
          <a:xfrm>
            <a:off x="3088872" y="1008231"/>
            <a:ext cx="3004800" cy="407700"/>
          </a:xfrm>
          <a:prstGeom prst="homePlate">
            <a:avLst>
              <a:gd fmla="val 50000" name="adj"/>
            </a:avLst>
          </a:prstGeom>
          <a:solidFill>
            <a:srgbClr val="555191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DESIGN &amp; BUILD (D&amp;B)</a:t>
            </a:r>
            <a:endParaRPr b="1" sz="1500"/>
          </a:p>
        </p:txBody>
      </p:sp>
      <p:sp>
        <p:nvSpPr>
          <p:cNvPr id="91" name="Google Shape;91;p16"/>
          <p:cNvSpPr/>
          <p:nvPr/>
        </p:nvSpPr>
        <p:spPr>
          <a:xfrm>
            <a:off x="308346" y="1007456"/>
            <a:ext cx="3004800" cy="407700"/>
          </a:xfrm>
          <a:prstGeom prst="homePlate">
            <a:avLst>
              <a:gd fmla="val 50000" name="adj"/>
            </a:avLst>
          </a:prstGeom>
          <a:solidFill>
            <a:schemeClr val="dk2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PLANNING &amp; SETUP</a:t>
            </a:r>
            <a:endParaRPr b="1" sz="15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510564" y="3719934"/>
            <a:ext cx="2239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Executive Sponsor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System Administrator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Campus IT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3094603" y="3706069"/>
            <a:ext cx="25821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System Administrator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Executive Sponsor (optional)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5886000" y="3715541"/>
            <a:ext cx="2658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Executive Sponsor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System Administrator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Faculty</a:t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510745" y="4287506"/>
            <a:ext cx="24498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 Meetings  </a:t>
            </a:r>
            <a:r>
              <a:rPr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|</a:t>
            </a:r>
            <a:r>
              <a:rPr b="1"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1 Month</a:t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3460960" y="4275681"/>
            <a:ext cx="21705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9 Meetings </a:t>
            </a:r>
            <a:r>
              <a:rPr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|</a:t>
            </a:r>
            <a:r>
              <a:rPr b="1"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 3 Months</a:t>
            </a:r>
            <a:endParaRPr b="1" sz="9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6132132" y="4275681"/>
            <a:ext cx="21705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 Meetings </a:t>
            </a:r>
            <a:r>
              <a:rPr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 |  </a:t>
            </a:r>
            <a:r>
              <a:rPr b="1" lang="en" sz="1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 Months</a:t>
            </a:r>
            <a:endParaRPr b="1" sz="10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5911253" y="3332741"/>
            <a:ext cx="2582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A3192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Graduate from Implementation</a:t>
            </a:r>
            <a:endParaRPr sz="1200"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3313576" y="4045569"/>
            <a:ext cx="237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A3192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Launch Base</a:t>
            </a:r>
            <a:endParaRPr sz="1200">
              <a:latin typeface="Barlow SemiBold"/>
              <a:ea typeface="Barlow SemiBold"/>
              <a:cs typeface="Barlow SemiBold"/>
              <a:sym typeface="Barlow SemiBold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3254111" y="3511603"/>
            <a:ext cx="2422800" cy="156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9125" lIns="9125" spcFirstLastPara="1" rIns="9125" wrap="square" tIns="91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Key Campus Stakeholders</a:t>
            </a:r>
            <a:endParaRPr sz="10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6008665" y="3521091"/>
            <a:ext cx="2422800" cy="156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9125" lIns="9125" spcFirstLastPara="1" rIns="9125" wrap="square" tIns="91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Key Campus Stakeholders</a:t>
            </a:r>
            <a:endParaRPr sz="10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62525" y="3521091"/>
            <a:ext cx="2422800" cy="156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9125" lIns="9125" spcFirstLastPara="1" rIns="9125" wrap="square" tIns="91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Key Campus Stakeholders</a:t>
            </a:r>
            <a:endParaRPr sz="1000">
              <a:solidFill>
                <a:schemeClr val="dk1"/>
              </a:solidFill>
              <a:latin typeface="Barlow Medium"/>
              <a:ea typeface="Barlow Medium"/>
              <a:cs typeface="Barlow Medium"/>
              <a:sym typeface="Barlow Medium"/>
            </a:endParaRPr>
          </a:p>
        </p:txBody>
      </p:sp>
      <p:sp>
        <p:nvSpPr>
          <p:cNvPr id="103" name="Google Shape;103;p16"/>
          <p:cNvSpPr txBox="1"/>
          <p:nvPr>
            <p:ph idx="4294967295" type="body"/>
          </p:nvPr>
        </p:nvSpPr>
        <p:spPr>
          <a:xfrm>
            <a:off x="3209288" y="1487803"/>
            <a:ext cx="2582100" cy="2529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Barlow SemiBold"/>
                <a:ea typeface="Barlow SemiBold"/>
                <a:cs typeface="Barlow SemiBold"/>
                <a:sym typeface="Barlow SemiBold"/>
              </a:rPr>
              <a:t>Administrator Training </a:t>
            </a:r>
            <a:endParaRPr sz="1400">
              <a:solidFill>
                <a:srgbClr val="000000"/>
              </a:solidFill>
              <a:latin typeface="Barlow SemiBold"/>
              <a:ea typeface="Barlow SemiBold"/>
              <a:cs typeface="Barlow SemiBold"/>
              <a:sym typeface="Barlow SemiBold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1: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System Overview + Data Entry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2: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CSV Imports &amp; Work Requests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3:</a:t>
            </a:r>
            <a:r>
              <a:rPr b="1" lang="en" sz="1000">
                <a:highlight>
                  <a:schemeClr val="lt1"/>
                </a:highlight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en" sz="1000">
                <a:highlight>
                  <a:schemeClr val="lt1"/>
                </a:highlight>
                <a:latin typeface="Barlow"/>
                <a:ea typeface="Barlow"/>
                <a:cs typeface="Barlow"/>
                <a:sym typeface="Barlow"/>
              </a:rPr>
              <a:t>Overview of </a:t>
            </a:r>
            <a:r>
              <a:rPr lang="en" sz="1000">
                <a:solidFill>
                  <a:srgbClr val="1D1C1D"/>
                </a:solidFill>
                <a:highlight>
                  <a:schemeClr val="lt1"/>
                </a:highlight>
                <a:latin typeface="Barlow"/>
                <a:ea typeface="Barlow"/>
                <a:cs typeface="Barlow"/>
                <a:sym typeface="Barlow"/>
              </a:rPr>
              <a:t>Reports </a:t>
            </a:r>
            <a:endParaRPr sz="1000">
              <a:highlight>
                <a:schemeClr val="lt1"/>
              </a:highlight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4: 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Instrument Setup Review &amp; Launch Prep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5: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 FA completion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6: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 Transition to Reviews Workflow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7: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 Reviews Template &amp; Configure forms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8: 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Role Groups &amp; Intro to Schedule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000">
                <a:latin typeface="Barlow"/>
                <a:ea typeface="Barlow"/>
                <a:cs typeface="Barlow"/>
                <a:sym typeface="Barlow"/>
              </a:rPr>
              <a:t>Meeting 9:</a:t>
            </a:r>
            <a:r>
              <a:rPr lang="en" sz="1000">
                <a:latin typeface="Barlow"/>
                <a:ea typeface="Barlow"/>
                <a:cs typeface="Barlow"/>
                <a:sym typeface="Barlow"/>
              </a:rPr>
              <a:t> Test and Launch Test Schedule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