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61" r:id="rId4"/>
  </p:sldMasterIdLst>
  <p:notesMasterIdLst>
    <p:notesMasterId r:id="rId5"/>
  </p:notesMasterIdLst>
  <p:sldIdLst>
    <p:sldId id="256" r:id="rId6"/>
    <p:sldId id="257" r:id="rId7"/>
  </p:sldIdLst>
  <p:sldSz cy="5143500" cx="9144000"/>
  <p:notesSz cx="6858000" cy="9144000"/>
  <p:embeddedFontLst>
    <p:embeddedFont>
      <p:font typeface="Barlow Medium"/>
      <p:regular r:id="rId8"/>
      <p:bold r:id="rId9"/>
      <p:italic r:id="rId10"/>
      <p:boldItalic r:id="rId11"/>
    </p:embeddedFont>
    <p:embeddedFont>
      <p:font typeface="Barlow SemiBold"/>
      <p:regular r:id="rId12"/>
      <p:bold r:id="rId13"/>
      <p:italic r:id="rId14"/>
      <p:boldItalic r:id="rId15"/>
    </p:embeddedFont>
    <p:embeddedFont>
      <p:font typeface="Barlow"/>
      <p:regular r:id="rId16"/>
      <p:bold r:id="rId17"/>
      <p:italic r:id="rId18"/>
      <p:boldItalic r:id="rId19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font" Target="fonts/BarlowMedium-boldItalic.fntdata"/><Relationship Id="rId10" Type="http://schemas.openxmlformats.org/officeDocument/2006/relationships/font" Target="fonts/BarlowMedium-italic.fntdata"/><Relationship Id="rId13" Type="http://schemas.openxmlformats.org/officeDocument/2006/relationships/font" Target="fonts/BarlowSemiBold-bold.fntdata"/><Relationship Id="rId12" Type="http://schemas.openxmlformats.org/officeDocument/2006/relationships/font" Target="fonts/BarlowSemiBold-regular.fntdata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font" Target="fonts/BarlowMedium-bold.fntdata"/><Relationship Id="rId15" Type="http://schemas.openxmlformats.org/officeDocument/2006/relationships/font" Target="fonts/BarlowSemiBold-boldItalic.fntdata"/><Relationship Id="rId14" Type="http://schemas.openxmlformats.org/officeDocument/2006/relationships/font" Target="fonts/BarlowSemiBold-italic.fntdata"/><Relationship Id="rId17" Type="http://schemas.openxmlformats.org/officeDocument/2006/relationships/font" Target="fonts/Barlow-bold.fntdata"/><Relationship Id="rId16" Type="http://schemas.openxmlformats.org/officeDocument/2006/relationships/font" Target="fonts/Barlow-regular.fntdata"/><Relationship Id="rId5" Type="http://schemas.openxmlformats.org/officeDocument/2006/relationships/notesMaster" Target="notesMasters/notesMaster1.xml"/><Relationship Id="rId19" Type="http://schemas.openxmlformats.org/officeDocument/2006/relationships/font" Target="fonts/Barlow-boldItalic.fntdata"/><Relationship Id="rId6" Type="http://schemas.openxmlformats.org/officeDocument/2006/relationships/slide" Target="slides/slide1.xml"/><Relationship Id="rId18" Type="http://schemas.openxmlformats.org/officeDocument/2006/relationships/font" Target="fonts/Barlow-italic.fntdata"/><Relationship Id="rId7" Type="http://schemas.openxmlformats.org/officeDocument/2006/relationships/slide" Target="slides/slide2.xml"/><Relationship Id="rId8" Type="http://schemas.openxmlformats.org/officeDocument/2006/relationships/font" Target="fonts/BarlowMedium-regular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g23e21717529_0_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" name="Google Shape;62;g23e21717529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3" name="Google Shape;63;g23e21717529_0_0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g23e21717529_0_77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" name="Google Shape;73;g23e21717529_0_771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Page 2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-Internal and external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-can be added to proposal</a:t>
            </a:r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74" name="Google Shape;74;g23e21717529_0_771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asic Text + Right Image">
  <p:cSld name="Blank, Header Only_1_1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idx="1" type="body"/>
          </p:nvPr>
        </p:nvSpPr>
        <p:spPr>
          <a:xfrm>
            <a:off x="594094" y="1368319"/>
            <a:ext cx="3748200" cy="30858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04800" lvl="0" marL="457200" marR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Barlow"/>
              <a:buChar char="•"/>
              <a:defRPr i="0" sz="1200" u="none" cap="none" strike="noStrik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1pPr>
            <a:lvl2pPr indent="-304800" lvl="1" marL="914400" marR="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Barlow"/>
              <a:buChar char="•"/>
              <a:defRPr i="0" sz="1200" u="none" cap="none" strike="noStrik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2pPr>
            <a:lvl3pPr indent="-304800" lvl="2" marL="1371600" marR="0" rtl="0" algn="l">
              <a:lnSpc>
                <a:spcPct val="135000"/>
              </a:lnSpc>
              <a:spcBef>
                <a:spcPts val="1200"/>
              </a:spcBef>
              <a:spcAft>
                <a:spcPts val="0"/>
              </a:spcAft>
              <a:buClr>
                <a:schemeClr val="accent5"/>
              </a:buClr>
              <a:buSzPts val="1200"/>
              <a:buFont typeface="Barlow"/>
              <a:buChar char="‣"/>
              <a:defRPr i="0" sz="1200" u="none" cap="none" strike="noStrik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3pPr>
            <a:lvl4pPr indent="-304800" lvl="3" marL="18288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5"/>
              </a:buClr>
              <a:buSzPts val="1200"/>
              <a:buFont typeface="Barlow"/>
              <a:buChar char="•"/>
              <a:defRPr i="0" sz="1200" u="none" cap="none" strike="noStrik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4pPr>
            <a:lvl5pPr indent="-304800" lvl="4" marL="2286000" marR="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5"/>
              </a:buClr>
              <a:buSzPts val="1200"/>
              <a:buFont typeface="Barlow"/>
              <a:buChar char="•"/>
              <a:defRPr i="0" sz="1200" u="none" cap="none" strike="noStrik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5pPr>
            <a:lvl6pPr indent="-304800" lvl="5" marL="2743200" marR="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5"/>
              </a:buClr>
              <a:buSzPts val="1200"/>
              <a:buFont typeface="Barlow"/>
              <a:buChar char="‣"/>
              <a:defRPr i="0" sz="1200" u="none" cap="none" strike="noStrik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6pPr>
            <a:lvl7pPr indent="-304800" lvl="6" marL="3200400" marR="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Barlow"/>
              <a:buChar char="•"/>
              <a:defRPr i="0" sz="1200" u="none" cap="none" strike="noStrik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7pPr>
            <a:lvl8pPr indent="-304800" lvl="7" marL="3657600" marR="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Barlow"/>
              <a:buChar char="•"/>
              <a:defRPr i="0" sz="1200" u="none" cap="none" strike="noStrik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8pPr>
            <a:lvl9pPr indent="-304800" lvl="8" marL="4114800" marR="0" rtl="0" algn="l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200"/>
              <a:buFont typeface="Arial"/>
              <a:buChar char="•"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2" name="Google Shape;52;p13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53" name="Google Shape;53;p13"/>
          <p:cNvSpPr txBox="1"/>
          <p:nvPr>
            <p:ph type="title"/>
          </p:nvPr>
        </p:nvSpPr>
        <p:spPr>
          <a:xfrm>
            <a:off x="594094" y="624429"/>
            <a:ext cx="3748200" cy="393600"/>
          </a:xfrm>
          <a:prstGeom prst="rect">
            <a:avLst/>
          </a:prstGeom>
        </p:spPr>
        <p:txBody>
          <a:bodyPr anchorCtr="0" anchor="t" bIns="68575" lIns="68575" spcFirstLastPara="1" rIns="68575" wrap="square" tIns="6857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rgbClr val="2A1B43"/>
                </a:solidFill>
                <a:latin typeface="Barlow"/>
                <a:ea typeface="Barlow"/>
                <a:cs typeface="Barlow"/>
                <a:sym typeface="Barlow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b="1" sz="2100">
                <a:solidFill>
                  <a:srgbClr val="2A1B43"/>
                </a:solidFill>
                <a:latin typeface="Barlow"/>
                <a:ea typeface="Barlow"/>
                <a:cs typeface="Barlow"/>
                <a:sym typeface="Barlow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b="1" sz="2100">
                <a:solidFill>
                  <a:srgbClr val="2A1B43"/>
                </a:solidFill>
                <a:latin typeface="Barlow"/>
                <a:ea typeface="Barlow"/>
                <a:cs typeface="Barlow"/>
                <a:sym typeface="Barlow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b="1" sz="2100">
                <a:solidFill>
                  <a:srgbClr val="2A1B43"/>
                </a:solidFill>
                <a:latin typeface="Barlow"/>
                <a:ea typeface="Barlow"/>
                <a:cs typeface="Barlow"/>
                <a:sym typeface="Barlow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b="1" sz="2100">
                <a:solidFill>
                  <a:srgbClr val="2A1B43"/>
                </a:solidFill>
                <a:latin typeface="Barlow"/>
                <a:ea typeface="Barlow"/>
                <a:cs typeface="Barlow"/>
                <a:sym typeface="Barlow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b="1" sz="2100">
                <a:solidFill>
                  <a:srgbClr val="2A1B43"/>
                </a:solidFill>
                <a:latin typeface="Barlow"/>
                <a:ea typeface="Barlow"/>
                <a:cs typeface="Barlow"/>
                <a:sym typeface="Barlow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b="1" sz="2100">
                <a:solidFill>
                  <a:srgbClr val="2A1B43"/>
                </a:solidFill>
                <a:latin typeface="Barlow"/>
                <a:ea typeface="Barlow"/>
                <a:cs typeface="Barlow"/>
                <a:sym typeface="Barlow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b="1" sz="2100">
                <a:solidFill>
                  <a:srgbClr val="2A1B43"/>
                </a:solidFill>
                <a:latin typeface="Barlow"/>
                <a:ea typeface="Barlow"/>
                <a:cs typeface="Barlow"/>
                <a:sym typeface="Barlow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b="1" sz="2100">
                <a:solidFill>
                  <a:srgbClr val="2A1B43"/>
                </a:solidFill>
                <a:latin typeface="Barlow"/>
                <a:ea typeface="Barlow"/>
                <a:cs typeface="Barlow"/>
                <a:sym typeface="Barlow"/>
              </a:defRPr>
            </a:lvl9pPr>
          </a:lstStyle>
          <a:p/>
        </p:txBody>
      </p:sp>
      <p:sp>
        <p:nvSpPr>
          <p:cNvPr id="54" name="Google Shape;54;p13"/>
          <p:cNvSpPr/>
          <p:nvPr/>
        </p:nvSpPr>
        <p:spPr>
          <a:xfrm>
            <a:off x="5099850" y="-66413"/>
            <a:ext cx="4044300" cy="5272200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/>
              <a:t>Place Photo</a:t>
            </a:r>
            <a:endParaRPr sz="1100"/>
          </a:p>
        </p:txBody>
      </p:sp>
      <p:cxnSp>
        <p:nvCxnSpPr>
          <p:cNvPr id="55" name="Google Shape;55;p13"/>
          <p:cNvCxnSpPr/>
          <p:nvPr/>
        </p:nvCxnSpPr>
        <p:spPr>
          <a:xfrm>
            <a:off x="697222" y="1221826"/>
            <a:ext cx="333300" cy="0"/>
          </a:xfrm>
          <a:prstGeom prst="straightConnector1">
            <a:avLst/>
          </a:prstGeom>
          <a:noFill/>
          <a:ln cap="flat" cmpd="sng" w="38100">
            <a:solidFill>
              <a:schemeClr val="accent5"/>
            </a:solidFill>
            <a:prstDash val="solid"/>
            <a:miter lim="800000"/>
            <a:headEnd len="sm" w="sm" type="none"/>
            <a:tailEnd len="sm" w="sm" type="none"/>
          </a:ln>
        </p:spPr>
      </p:cxnSp>
      <p:pic>
        <p:nvPicPr>
          <p:cNvPr id="56" name="Google Shape;56;p13"/>
          <p:cNvPicPr preferRelativeResize="0"/>
          <p:nvPr/>
        </p:nvPicPr>
        <p:blipFill rotWithShape="1">
          <a:blip r:embed="rId2">
            <a:alphaModFix/>
          </a:blip>
          <a:srcRect b="139" l="0" r="0" t="139"/>
          <a:stretch/>
        </p:blipFill>
        <p:spPr>
          <a:xfrm>
            <a:off x="199892" y="4818242"/>
            <a:ext cx="881588" cy="14516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3">
  <p:cSld name="BLANK_3"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4"/>
          <p:cNvSpPr txBox="1"/>
          <p:nvPr>
            <p:ph idx="10" type="dt"/>
          </p:nvPr>
        </p:nvSpPr>
        <p:spPr>
          <a:xfrm>
            <a:off x="457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/>
        </p:txBody>
      </p:sp>
      <p:sp>
        <p:nvSpPr>
          <p:cNvPr id="59" name="Google Shape;59;p14"/>
          <p:cNvSpPr txBox="1"/>
          <p:nvPr>
            <p:ph idx="11" type="ftr"/>
          </p:nvPr>
        </p:nvSpPr>
        <p:spPr>
          <a:xfrm>
            <a:off x="3124200" y="4767263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2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/>
          <p:nvPr/>
        </p:nvSpPr>
        <p:spPr>
          <a:xfrm>
            <a:off x="5120625" y="0"/>
            <a:ext cx="40323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700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rPr>
              <a:t>Faculty Success Implementation</a:t>
            </a:r>
            <a:endParaRPr sz="2700">
              <a:solidFill>
                <a:schemeClr val="lt1"/>
              </a:solidFill>
              <a:latin typeface="Barlow"/>
              <a:ea typeface="Barlow"/>
              <a:cs typeface="Barlow"/>
              <a:sym typeface="Barlow"/>
            </a:endParaRPr>
          </a:p>
          <a:p>
            <a:pPr indent="0" lvl="0" marL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rPr>
              <a:t>Base Module</a:t>
            </a:r>
            <a:endParaRPr sz="1800">
              <a:solidFill>
                <a:schemeClr val="lt1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473568" y="1368319"/>
            <a:ext cx="4032300" cy="3085800"/>
          </a:xfrm>
          <a:prstGeom prst="rect">
            <a:avLst/>
          </a:prstGeom>
        </p:spPr>
        <p:txBody>
          <a:bodyPr anchorCtr="0" anchor="t" bIns="34275" lIns="68575" spcFirstLastPara="1" rIns="68575" wrap="square" tIns="34275">
            <a:normAutofit fontScale="92500" lnSpcReduction="20000"/>
          </a:bodyPr>
          <a:lstStyle/>
          <a:p>
            <a:pPr indent="-293211" lvl="0" marL="45720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ct val="100000"/>
              <a:buChar char="▸"/>
            </a:pPr>
            <a:r>
              <a:rPr b="1" lang="en" sz="1100"/>
              <a:t>Goal-based implementation</a:t>
            </a:r>
            <a:r>
              <a:rPr lang="en" sz="1100"/>
              <a:t> &amp; </a:t>
            </a:r>
            <a:r>
              <a:rPr b="1" lang="en" sz="1100"/>
              <a:t>administrator training </a:t>
            </a:r>
            <a:r>
              <a:rPr lang="en" sz="1100"/>
              <a:t>for faculty activity and accomplishment data collection and reporting</a:t>
            </a:r>
            <a:endParaRPr sz="1100"/>
          </a:p>
          <a:p>
            <a:pPr indent="-293211" lvl="0" marL="4572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ct val="100000"/>
              <a:buChar char="▸"/>
            </a:pPr>
            <a:r>
              <a:rPr b="1" lang="en" sz="1100"/>
              <a:t>Best practice guidance</a:t>
            </a:r>
            <a:r>
              <a:rPr lang="en" sz="1100"/>
              <a:t> for standardizing and streamlining data collection </a:t>
            </a:r>
            <a:endParaRPr sz="1100"/>
          </a:p>
          <a:p>
            <a:pPr indent="-293211" lvl="0" marL="4572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ct val="100000"/>
              <a:buChar char="▸"/>
            </a:pPr>
            <a:r>
              <a:rPr b="1" lang="en" sz="1100"/>
              <a:t>Faculty Credentialing and Institutional Accreditation (Data Collection and Reporting)</a:t>
            </a:r>
            <a:endParaRPr b="1" sz="1100"/>
          </a:p>
          <a:p>
            <a:pPr indent="-293211" lvl="0" marL="4572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ct val="100000"/>
              <a:buChar char="▸"/>
            </a:pPr>
            <a:r>
              <a:rPr b="1" lang="en" sz="1100"/>
              <a:t>Web Services </a:t>
            </a:r>
            <a:r>
              <a:rPr lang="en" sz="1100"/>
              <a:t>and </a:t>
            </a:r>
            <a:r>
              <a:rPr b="1" lang="en" sz="1100"/>
              <a:t>Annual Review Workflows</a:t>
            </a:r>
            <a:endParaRPr b="1" sz="1100"/>
          </a:p>
          <a:p>
            <a:pPr indent="-293211" lvl="0" marL="4572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ct val="100000"/>
              <a:buChar char="▸"/>
            </a:pPr>
            <a:r>
              <a:rPr b="1" lang="en" sz="1100"/>
              <a:t>SAML SSO</a:t>
            </a:r>
            <a:r>
              <a:rPr lang="en" sz="1100"/>
              <a:t> with Watermark Navigator (login system)</a:t>
            </a:r>
            <a:endParaRPr sz="1100"/>
          </a:p>
          <a:p>
            <a:pPr indent="-293211" lvl="0" marL="4572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ct val="100000"/>
              <a:buChar char="▸"/>
            </a:pPr>
            <a:r>
              <a:rPr lang="en" sz="1100"/>
              <a:t>Opportunity to ask questions and engage with Product Consultant and Project Manager during implementation</a:t>
            </a:r>
            <a:endParaRPr sz="1100"/>
          </a:p>
          <a:p>
            <a:pPr indent="0" lvl="0" marL="4572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None/>
            </a:pPr>
            <a:r>
              <a:t/>
            </a:r>
            <a:endParaRPr/>
          </a:p>
        </p:txBody>
      </p:sp>
      <p:sp>
        <p:nvSpPr>
          <p:cNvPr id="67" name="Google Shape;67;p15"/>
          <p:cNvSpPr txBox="1"/>
          <p:nvPr>
            <p:ph type="title"/>
          </p:nvPr>
        </p:nvSpPr>
        <p:spPr>
          <a:xfrm>
            <a:off x="594094" y="624429"/>
            <a:ext cx="3748200" cy="393600"/>
          </a:xfrm>
          <a:prstGeom prst="rect">
            <a:avLst/>
          </a:prstGeom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000"/>
              <a:buNone/>
            </a:pPr>
            <a:r>
              <a:rPr lang="en" sz="2400">
                <a:solidFill>
                  <a:schemeClr val="dk2"/>
                </a:solidFill>
              </a:rPr>
              <a:t>Implementation Highlights</a:t>
            </a:r>
            <a:endParaRPr sz="1100">
              <a:solidFill>
                <a:schemeClr val="dk2"/>
              </a:solidFill>
            </a:endParaRPr>
          </a:p>
        </p:txBody>
      </p:sp>
      <p:cxnSp>
        <p:nvCxnSpPr>
          <p:cNvPr id="68" name="Google Shape;68;p15"/>
          <p:cNvCxnSpPr/>
          <p:nvPr/>
        </p:nvCxnSpPr>
        <p:spPr>
          <a:xfrm>
            <a:off x="6133125" y="3379100"/>
            <a:ext cx="2007300" cy="0"/>
          </a:xfrm>
          <a:prstGeom prst="straightConnector1">
            <a:avLst/>
          </a:prstGeom>
          <a:noFill/>
          <a:ln cap="flat" cmpd="sng" w="19050">
            <a:solidFill>
              <a:srgbClr val="F7941D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9" name="Google Shape;69;p15"/>
          <p:cNvCxnSpPr/>
          <p:nvPr/>
        </p:nvCxnSpPr>
        <p:spPr>
          <a:xfrm>
            <a:off x="6133125" y="1772617"/>
            <a:ext cx="2007300" cy="0"/>
          </a:xfrm>
          <a:prstGeom prst="straightConnector1">
            <a:avLst/>
          </a:prstGeom>
          <a:noFill/>
          <a:ln cap="flat" cmpd="sng" w="19050">
            <a:solidFill>
              <a:srgbClr val="F7941D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0" name="Google Shape;70;p15"/>
          <p:cNvCxnSpPr/>
          <p:nvPr/>
        </p:nvCxnSpPr>
        <p:spPr>
          <a:xfrm>
            <a:off x="697222" y="1221826"/>
            <a:ext cx="333300" cy="0"/>
          </a:xfrm>
          <a:prstGeom prst="straightConnector1">
            <a:avLst/>
          </a:prstGeom>
          <a:noFill/>
          <a:ln cap="flat" cmpd="sng" w="38100">
            <a:solidFill>
              <a:srgbClr val="F7941D"/>
            </a:solidFill>
            <a:prstDash val="solid"/>
            <a:miter lim="800000"/>
            <a:headEnd len="sm" w="sm" type="none"/>
            <a:tailEnd len="sm" w="sm" type="none"/>
          </a:ln>
        </p:spPr>
      </p:cxn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6"/>
          <p:cNvSpPr txBox="1"/>
          <p:nvPr>
            <p:ph idx="4294967295" type="body"/>
          </p:nvPr>
        </p:nvSpPr>
        <p:spPr>
          <a:xfrm>
            <a:off x="5965537" y="1475081"/>
            <a:ext cx="2672700" cy="19887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rgbClr val="000000"/>
                </a:solidFill>
                <a:latin typeface="Barlow SemiBold"/>
                <a:ea typeface="Barlow SemiBold"/>
                <a:cs typeface="Barlow SemiBold"/>
                <a:sym typeface="Barlow SemiBold"/>
              </a:rPr>
              <a:t>Go Live </a:t>
            </a:r>
            <a:r>
              <a:rPr lang="en" sz="1400">
                <a:latin typeface="Barlow SemiBold"/>
                <a:ea typeface="Barlow SemiBold"/>
                <a:cs typeface="Barlow SemiBold"/>
                <a:sym typeface="Barlow SemiBold"/>
              </a:rPr>
              <a:t>with Base</a:t>
            </a:r>
            <a:endParaRPr sz="900">
              <a:latin typeface="Barlow SemiBold"/>
              <a:ea typeface="Barlow SemiBold"/>
              <a:cs typeface="Barlow SemiBold"/>
              <a:sym typeface="Barlow SemiBold"/>
            </a:endParaRPr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latin typeface="Barlow"/>
              <a:ea typeface="Barlow"/>
              <a:cs typeface="Barlow"/>
              <a:sym typeface="Barlow"/>
            </a:endParaRPr>
          </a:p>
          <a:p>
            <a:pPr indent="0" lvl="0" marL="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None/>
            </a:pPr>
            <a:r>
              <a:rPr b="1" lang="en" sz="1000">
                <a:latin typeface="Barlow"/>
                <a:ea typeface="Barlow"/>
                <a:cs typeface="Barlow"/>
                <a:sym typeface="Barlow"/>
              </a:rPr>
              <a:t>Meeting 1: </a:t>
            </a:r>
            <a:r>
              <a:rPr lang="en" sz="1000">
                <a:latin typeface="Barlow"/>
                <a:ea typeface="Barlow"/>
                <a:cs typeface="Barlow"/>
                <a:sym typeface="Barlow"/>
              </a:rPr>
              <a:t>Reviews Workflow Check-In (Optional)</a:t>
            </a:r>
            <a:endParaRPr sz="1000">
              <a:latin typeface="Barlow"/>
              <a:ea typeface="Barlow"/>
              <a:cs typeface="Barlow"/>
              <a:sym typeface="Barlow"/>
            </a:endParaRPr>
          </a:p>
          <a:p>
            <a:pPr indent="0" lvl="0" marL="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None/>
            </a:pPr>
            <a:r>
              <a:t/>
            </a:r>
            <a:endParaRPr sz="1000">
              <a:latin typeface="Barlow"/>
              <a:ea typeface="Barlow"/>
              <a:cs typeface="Barlow"/>
              <a:sym typeface="Barlow"/>
            </a:endParaRPr>
          </a:p>
          <a:p>
            <a:pPr indent="0" lvl="0" marL="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None/>
            </a:pPr>
            <a:r>
              <a:rPr b="1" lang="en" sz="1000">
                <a:latin typeface="Barlow"/>
                <a:ea typeface="Barlow"/>
                <a:cs typeface="Barlow"/>
                <a:sym typeface="Barlow"/>
              </a:rPr>
              <a:t>Meeting 2: </a:t>
            </a:r>
            <a:r>
              <a:rPr lang="en" sz="1000">
                <a:latin typeface="Barlow"/>
                <a:ea typeface="Barlow"/>
                <a:cs typeface="Barlow"/>
                <a:sym typeface="Barlow"/>
              </a:rPr>
              <a:t>Reviews Workflow, Validate Test Schedule, and Prep for Official Launch</a:t>
            </a:r>
            <a:endParaRPr sz="1000">
              <a:latin typeface="Barlow"/>
              <a:ea typeface="Barlow"/>
              <a:cs typeface="Barlow"/>
              <a:sym typeface="Barlow"/>
            </a:endParaRPr>
          </a:p>
          <a:p>
            <a:pPr indent="0" lvl="0" marL="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None/>
            </a:pPr>
            <a:r>
              <a:t/>
            </a:r>
            <a:endParaRPr b="1" sz="1000">
              <a:latin typeface="Barlow"/>
              <a:ea typeface="Barlow"/>
              <a:cs typeface="Barlow"/>
              <a:sym typeface="Barlow"/>
            </a:endParaRPr>
          </a:p>
          <a:p>
            <a:pPr indent="0" lvl="0" marL="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None/>
            </a:pPr>
            <a:r>
              <a:rPr b="1" lang="en" sz="1000">
                <a:latin typeface="Barlow"/>
                <a:ea typeface="Barlow"/>
                <a:cs typeface="Barlow"/>
                <a:sym typeface="Barlow"/>
              </a:rPr>
              <a:t>Final meeting:</a:t>
            </a:r>
            <a:r>
              <a:rPr lang="en" sz="1000">
                <a:latin typeface="Barlow"/>
                <a:ea typeface="Barlow"/>
                <a:cs typeface="Barlow"/>
                <a:sym typeface="Barlow"/>
              </a:rPr>
              <a:t> </a:t>
            </a:r>
            <a:r>
              <a:rPr lang="en" sz="1000">
                <a:latin typeface="Barlow"/>
                <a:ea typeface="Barlow"/>
                <a:cs typeface="Barlow"/>
                <a:sym typeface="Barlow"/>
              </a:rPr>
              <a:t>Graduation Call </a:t>
            </a:r>
            <a:endParaRPr b="1" sz="900">
              <a:latin typeface="Barlow"/>
              <a:ea typeface="Barlow"/>
              <a:cs typeface="Barlow"/>
              <a:sym typeface="Barlow"/>
            </a:endParaRPr>
          </a:p>
          <a:p>
            <a:pPr indent="0" lvl="0" marL="45720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None/>
            </a:pPr>
            <a:r>
              <a:rPr lang="en" sz="900">
                <a:latin typeface="Barlow"/>
                <a:ea typeface="Barlow"/>
                <a:cs typeface="Barlow"/>
                <a:sym typeface="Barlow"/>
              </a:rPr>
              <a:t> </a:t>
            </a:r>
            <a:endParaRPr b="1" sz="1000">
              <a:latin typeface="Barlow"/>
              <a:ea typeface="Barlow"/>
              <a:cs typeface="Barlow"/>
              <a:sym typeface="Barlow"/>
            </a:endParaRPr>
          </a:p>
          <a:p>
            <a:pPr indent="0" lvl="0" marL="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None/>
            </a:pPr>
            <a:r>
              <a:t/>
            </a:r>
            <a:endParaRPr sz="1000">
              <a:latin typeface="Barlow"/>
              <a:ea typeface="Barlow"/>
              <a:cs typeface="Barlow"/>
              <a:sym typeface="Barlow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None/>
            </a:pPr>
            <a:r>
              <a:t/>
            </a:r>
            <a:endParaRPr b="1" sz="400">
              <a:latin typeface="Barlow"/>
              <a:ea typeface="Barlow"/>
              <a:cs typeface="Barlow"/>
              <a:sym typeface="Barlow"/>
            </a:endParaRPr>
          </a:p>
          <a:p>
            <a:pPr indent="0" lvl="0" marL="0" rtl="0" algn="l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t/>
            </a:r>
            <a:endParaRPr b="1" sz="1000"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77" name="Google Shape;77;p16"/>
          <p:cNvSpPr/>
          <p:nvPr/>
        </p:nvSpPr>
        <p:spPr>
          <a:xfrm>
            <a:off x="358884" y="1235006"/>
            <a:ext cx="2755800" cy="3248700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8" name="Google Shape;78;p16"/>
          <p:cNvSpPr/>
          <p:nvPr/>
        </p:nvSpPr>
        <p:spPr>
          <a:xfrm>
            <a:off x="5835644" y="4245206"/>
            <a:ext cx="2672700" cy="2385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9" name="Google Shape;79;p16"/>
          <p:cNvSpPr/>
          <p:nvPr/>
        </p:nvSpPr>
        <p:spPr>
          <a:xfrm>
            <a:off x="3114688" y="1370281"/>
            <a:ext cx="2733300" cy="3113400"/>
          </a:xfrm>
          <a:prstGeom prst="rect">
            <a:avLst/>
          </a:prstGeom>
          <a:noFill/>
          <a:ln cap="flat" cmpd="sng" w="9525">
            <a:solidFill>
              <a:srgbClr val="55519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0" name="Google Shape;80;p16"/>
          <p:cNvSpPr/>
          <p:nvPr/>
        </p:nvSpPr>
        <p:spPr>
          <a:xfrm>
            <a:off x="3091304" y="4245206"/>
            <a:ext cx="2755800" cy="238500"/>
          </a:xfrm>
          <a:prstGeom prst="rect">
            <a:avLst/>
          </a:prstGeom>
          <a:solidFill>
            <a:srgbClr val="6867A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1" name="Google Shape;81;p16"/>
          <p:cNvSpPr/>
          <p:nvPr/>
        </p:nvSpPr>
        <p:spPr>
          <a:xfrm>
            <a:off x="358917" y="4245206"/>
            <a:ext cx="2755800" cy="2385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16"/>
          <p:cNvSpPr/>
          <p:nvPr/>
        </p:nvSpPr>
        <p:spPr>
          <a:xfrm>
            <a:off x="-21325" y="-32000"/>
            <a:ext cx="9165300" cy="943500"/>
          </a:xfrm>
          <a:prstGeom prst="rect">
            <a:avLst/>
          </a:prstGeom>
          <a:solidFill>
            <a:schemeClr val="dk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3" name="Google Shape;83;p16"/>
          <p:cNvSpPr txBox="1"/>
          <p:nvPr>
            <p:ph idx="4294967295" type="title"/>
          </p:nvPr>
        </p:nvSpPr>
        <p:spPr>
          <a:xfrm>
            <a:off x="228600" y="150355"/>
            <a:ext cx="8686800" cy="648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700">
                <a:solidFill>
                  <a:srgbClr val="FFFFFF"/>
                </a:solidFill>
                <a:latin typeface="Barlow"/>
                <a:ea typeface="Barlow"/>
                <a:cs typeface="Barlow"/>
                <a:sym typeface="Barlow"/>
              </a:rPr>
              <a:t>Faculty Success Implementation Process</a:t>
            </a:r>
            <a:endParaRPr sz="2700">
              <a:solidFill>
                <a:srgbClr val="FFFFFF"/>
              </a:solidFill>
              <a:latin typeface="Barlow"/>
              <a:ea typeface="Barlow"/>
              <a:cs typeface="Barlow"/>
              <a:sym typeface="Barlow"/>
            </a:endParaRPr>
          </a:p>
          <a:p>
            <a:pPr indent="0" lvl="0" marL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rgbClr val="FFFFFF"/>
                </a:solidFill>
                <a:latin typeface="Barlow"/>
                <a:ea typeface="Barlow"/>
                <a:cs typeface="Barlow"/>
                <a:sym typeface="Barlow"/>
              </a:rPr>
              <a:t>Base Tier (Faculty Accomplishments &amp; Reviews Workflow) Module</a:t>
            </a:r>
            <a:endParaRPr sz="2000">
              <a:solidFill>
                <a:srgbClr val="FFFFFF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84" name="Google Shape;84;p16"/>
          <p:cNvSpPr txBox="1"/>
          <p:nvPr/>
        </p:nvSpPr>
        <p:spPr>
          <a:xfrm>
            <a:off x="347025" y="4538688"/>
            <a:ext cx="8357700" cy="123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latin typeface="Barlow"/>
                <a:ea typeface="Barlow"/>
                <a:cs typeface="Barlow"/>
                <a:sym typeface="Barlow"/>
              </a:rPr>
              <a:t>*Implementation timelines are highly dependent on the institution's access to clear, clean data and project resources, as well as engagement in the implementation process.</a:t>
            </a:r>
            <a:endParaRPr sz="800"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85" name="Google Shape;85;p16"/>
          <p:cNvSpPr txBox="1"/>
          <p:nvPr/>
        </p:nvSpPr>
        <p:spPr>
          <a:xfrm>
            <a:off x="8010174" y="4849350"/>
            <a:ext cx="606300" cy="121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© Watermark </a:t>
            </a:r>
            <a:endParaRPr sz="1100">
              <a:solidFill>
                <a:schemeClr val="dk2"/>
              </a:solidFill>
            </a:endParaRPr>
          </a:p>
        </p:txBody>
      </p:sp>
      <p:pic>
        <p:nvPicPr>
          <p:cNvPr id="86" name="Google Shape;86;p16"/>
          <p:cNvPicPr preferRelativeResize="0"/>
          <p:nvPr/>
        </p:nvPicPr>
        <p:blipFill rotWithShape="1">
          <a:blip r:embed="rId3">
            <a:alphaModFix/>
          </a:blip>
          <a:srcRect b="139" l="0" r="0" t="139"/>
          <a:stretch/>
        </p:blipFill>
        <p:spPr>
          <a:xfrm>
            <a:off x="199892" y="4818242"/>
            <a:ext cx="881588" cy="145162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87" name="Google Shape;87;p16"/>
          <p:cNvCxnSpPr/>
          <p:nvPr/>
        </p:nvCxnSpPr>
        <p:spPr>
          <a:xfrm>
            <a:off x="-31875" y="911600"/>
            <a:ext cx="9192300" cy="0"/>
          </a:xfrm>
          <a:prstGeom prst="straightConnector1">
            <a:avLst/>
          </a:prstGeom>
          <a:noFill/>
          <a:ln cap="flat" cmpd="sng" w="38100">
            <a:solidFill>
              <a:srgbClr val="F7941D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88" name="Google Shape;88;p16"/>
          <p:cNvSpPr txBox="1"/>
          <p:nvPr>
            <p:ph idx="4294967295" type="body"/>
          </p:nvPr>
        </p:nvSpPr>
        <p:spPr>
          <a:xfrm>
            <a:off x="416363" y="1475081"/>
            <a:ext cx="2672700" cy="21411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latin typeface="Barlow SemiBold"/>
                <a:ea typeface="Barlow SemiBold"/>
                <a:cs typeface="Barlow SemiBold"/>
                <a:sym typeface="Barlow SemiBold"/>
              </a:rPr>
              <a:t>Project Foundation </a:t>
            </a:r>
            <a:endParaRPr sz="1400">
              <a:solidFill>
                <a:srgbClr val="000000"/>
              </a:solidFill>
              <a:latin typeface="Barlow SemiBold"/>
              <a:ea typeface="Barlow SemiBold"/>
              <a:cs typeface="Barlow SemiBold"/>
              <a:sym typeface="Barlow SemiBold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500">
              <a:latin typeface="Barlow"/>
              <a:ea typeface="Barlow"/>
              <a:cs typeface="Barlow"/>
              <a:sym typeface="Barlow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00">
                <a:latin typeface="Barlow"/>
                <a:ea typeface="Barlow"/>
                <a:cs typeface="Barlow"/>
                <a:sym typeface="Barlow"/>
              </a:rPr>
              <a:t>Meeting 1: </a:t>
            </a:r>
            <a:r>
              <a:rPr lang="en" sz="1000">
                <a:latin typeface="Barlow"/>
                <a:ea typeface="Barlow"/>
                <a:cs typeface="Barlow"/>
                <a:sym typeface="Barlow"/>
              </a:rPr>
              <a:t>Kickoff Call  </a:t>
            </a:r>
            <a:endParaRPr sz="1000">
              <a:latin typeface="Barlow"/>
              <a:ea typeface="Barlow"/>
              <a:cs typeface="Barlow"/>
              <a:sym typeface="Barlow"/>
            </a:endParaRPr>
          </a:p>
          <a:p>
            <a:pPr indent="-127000" lvl="0" marL="1778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000"/>
              <a:buFont typeface="Barlow"/>
              <a:buChar char="▸"/>
            </a:pPr>
            <a:r>
              <a:rPr lang="en" sz="1000">
                <a:solidFill>
                  <a:srgbClr val="000000"/>
                </a:solidFill>
                <a:latin typeface="Barlow"/>
                <a:ea typeface="Barlow"/>
                <a:cs typeface="Barlow"/>
                <a:sym typeface="Barlow"/>
              </a:rPr>
              <a:t>Meet your Implementation Team</a:t>
            </a:r>
            <a:endParaRPr sz="1000">
              <a:solidFill>
                <a:srgbClr val="000000"/>
              </a:solidFill>
              <a:latin typeface="Barlow"/>
              <a:ea typeface="Barlow"/>
              <a:cs typeface="Barlow"/>
              <a:sym typeface="Barlow"/>
            </a:endParaRPr>
          </a:p>
          <a:p>
            <a:pPr indent="-127000" lvl="0" marL="1778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000"/>
              <a:buFont typeface="Barlow"/>
              <a:buChar char="▸"/>
            </a:pPr>
            <a:r>
              <a:rPr lang="en" sz="1000">
                <a:solidFill>
                  <a:srgbClr val="000000"/>
                </a:solidFill>
                <a:latin typeface="Barlow"/>
                <a:ea typeface="Barlow"/>
                <a:cs typeface="Barlow"/>
                <a:sym typeface="Barlow"/>
              </a:rPr>
              <a:t>Define your goals &amp; timeline for success</a:t>
            </a:r>
            <a:endParaRPr sz="1000">
              <a:solidFill>
                <a:srgbClr val="000000"/>
              </a:solidFill>
              <a:latin typeface="Barlow"/>
              <a:ea typeface="Barlow"/>
              <a:cs typeface="Barlow"/>
              <a:sym typeface="Barlow"/>
            </a:endParaRPr>
          </a:p>
          <a:p>
            <a:pPr indent="0" lvl="0" marL="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None/>
            </a:pPr>
            <a:r>
              <a:rPr b="1" lang="en" sz="1000">
                <a:latin typeface="Barlow"/>
                <a:ea typeface="Barlow"/>
                <a:cs typeface="Barlow"/>
                <a:sym typeface="Barlow"/>
              </a:rPr>
              <a:t>Meeting 2: </a:t>
            </a:r>
            <a:r>
              <a:rPr lang="en" sz="1000">
                <a:latin typeface="Barlow"/>
                <a:ea typeface="Barlow"/>
                <a:cs typeface="Barlow"/>
                <a:sym typeface="Barlow"/>
              </a:rPr>
              <a:t>Rollout Considerations </a:t>
            </a:r>
            <a:endParaRPr i="1" sz="1000">
              <a:latin typeface="Barlow"/>
              <a:ea typeface="Barlow"/>
              <a:cs typeface="Barlow"/>
              <a:sym typeface="Barlow"/>
            </a:endParaRPr>
          </a:p>
          <a:p>
            <a:pPr indent="-152400" lvl="0" marL="17780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lt2"/>
              </a:buClr>
              <a:buSzPts val="1000"/>
              <a:buFont typeface="Barlow"/>
              <a:buChar char="▸"/>
            </a:pPr>
            <a:r>
              <a:rPr lang="en" sz="1000">
                <a:latin typeface="Barlow"/>
                <a:ea typeface="Barlow"/>
                <a:cs typeface="Barlow"/>
                <a:sym typeface="Barlow"/>
              </a:rPr>
              <a:t>Discuss communication plan</a:t>
            </a:r>
            <a:endParaRPr sz="1000">
              <a:latin typeface="Barlow"/>
              <a:ea typeface="Barlow"/>
              <a:cs typeface="Barlow"/>
              <a:sym typeface="Barlow"/>
            </a:endParaRPr>
          </a:p>
          <a:p>
            <a:pPr indent="-152400" lvl="0" marL="17780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lt2"/>
              </a:buClr>
              <a:buSzPts val="1000"/>
              <a:buFont typeface="Barlow"/>
              <a:buChar char="▸"/>
            </a:pPr>
            <a:r>
              <a:rPr lang="en" sz="1000">
                <a:latin typeface="Barlow"/>
                <a:ea typeface="Barlow"/>
                <a:cs typeface="Barlow"/>
                <a:sym typeface="Barlow"/>
              </a:rPr>
              <a:t>Discuss training considerations </a:t>
            </a:r>
            <a:endParaRPr sz="1000">
              <a:latin typeface="Barlow"/>
              <a:ea typeface="Barlow"/>
              <a:cs typeface="Barlow"/>
              <a:sym typeface="Barlow"/>
            </a:endParaRPr>
          </a:p>
          <a:p>
            <a:pPr indent="0" lvl="0" marL="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None/>
            </a:pPr>
            <a:r>
              <a:rPr b="1" lang="en" sz="1000">
                <a:latin typeface="Barlow"/>
                <a:ea typeface="Barlow"/>
                <a:cs typeface="Barlow"/>
                <a:sym typeface="Barlow"/>
              </a:rPr>
              <a:t>Meeting 3: </a:t>
            </a:r>
            <a:r>
              <a:rPr lang="en" sz="1000">
                <a:latin typeface="Barlow"/>
                <a:ea typeface="Barlow"/>
                <a:cs typeface="Barlow"/>
                <a:sym typeface="Barlow"/>
              </a:rPr>
              <a:t>Project Planning/Initial Data IT </a:t>
            </a:r>
            <a:endParaRPr sz="1000">
              <a:latin typeface="Barlow"/>
              <a:ea typeface="Barlow"/>
              <a:cs typeface="Barlow"/>
              <a:sym typeface="Barlow"/>
            </a:endParaRPr>
          </a:p>
          <a:p>
            <a:pPr indent="-127000" lvl="0" marL="17780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lt2"/>
              </a:buClr>
              <a:buSzPts val="1000"/>
              <a:buFont typeface="Barlow"/>
              <a:buChar char="▸"/>
            </a:pPr>
            <a:r>
              <a:rPr lang="en" sz="1000">
                <a:latin typeface="Barlow"/>
                <a:ea typeface="Barlow"/>
                <a:cs typeface="Barlow"/>
                <a:sym typeface="Barlow"/>
              </a:rPr>
              <a:t>Confirm project plan</a:t>
            </a:r>
            <a:endParaRPr sz="1000">
              <a:latin typeface="Barlow"/>
              <a:ea typeface="Barlow"/>
              <a:cs typeface="Barlow"/>
              <a:sym typeface="Barlow"/>
            </a:endParaRPr>
          </a:p>
          <a:p>
            <a:pPr indent="-127000" lvl="0" marL="17780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lt2"/>
              </a:buClr>
              <a:buSzPts val="1000"/>
              <a:buFont typeface="Barlow"/>
              <a:buChar char="▸"/>
            </a:pPr>
            <a:r>
              <a:rPr lang="en" sz="1000">
                <a:latin typeface="Barlow"/>
                <a:ea typeface="Barlow"/>
                <a:cs typeface="Barlow"/>
                <a:sym typeface="Barlow"/>
              </a:rPr>
              <a:t>Confirm users creation file</a:t>
            </a:r>
            <a:endParaRPr sz="1000">
              <a:latin typeface="Barlow"/>
              <a:ea typeface="Barlow"/>
              <a:cs typeface="Barlow"/>
              <a:sym typeface="Barlow"/>
            </a:endParaRPr>
          </a:p>
          <a:p>
            <a:pPr indent="-127000" lvl="0" marL="17780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lt2"/>
              </a:buClr>
              <a:buSzPts val="1000"/>
              <a:buFont typeface="Barlow"/>
              <a:buChar char="▸"/>
            </a:pPr>
            <a:r>
              <a:rPr lang="en" sz="1000">
                <a:latin typeface="Barlow"/>
                <a:ea typeface="Barlow"/>
                <a:cs typeface="Barlow"/>
                <a:sym typeface="Barlow"/>
              </a:rPr>
              <a:t>Confirm SSO &amp; integrations (if needed) </a:t>
            </a:r>
            <a:endParaRPr sz="1000">
              <a:latin typeface="Barlow"/>
              <a:ea typeface="Barlow"/>
              <a:cs typeface="Barlow"/>
              <a:sym typeface="Barlow"/>
            </a:endParaRPr>
          </a:p>
          <a:p>
            <a:pPr indent="0" lvl="0" marL="0" rtl="0" algn="l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89" name="Google Shape;89;p16"/>
          <p:cNvSpPr/>
          <p:nvPr/>
        </p:nvSpPr>
        <p:spPr>
          <a:xfrm>
            <a:off x="5699862" y="1007456"/>
            <a:ext cx="3004800" cy="407700"/>
          </a:xfrm>
          <a:prstGeom prst="homePlate">
            <a:avLst>
              <a:gd fmla="val 50000" name="adj"/>
            </a:avLst>
          </a:prstGeom>
          <a:solidFill>
            <a:schemeClr val="accent6"/>
          </a:solidFill>
          <a:ln cap="flat" cmpd="sng" w="2857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500">
                <a:solidFill>
                  <a:srgbClr val="FFFFFF"/>
                </a:solidFill>
                <a:latin typeface="Barlow"/>
                <a:ea typeface="Barlow"/>
                <a:cs typeface="Barlow"/>
                <a:sym typeface="Barlow"/>
              </a:rPr>
              <a:t>VALIDATION</a:t>
            </a:r>
            <a:endParaRPr b="1" sz="1500">
              <a:solidFill>
                <a:srgbClr val="FFFFFF"/>
              </a:solidFill>
            </a:endParaRPr>
          </a:p>
        </p:txBody>
      </p:sp>
      <p:sp>
        <p:nvSpPr>
          <p:cNvPr id="90" name="Google Shape;90;p16"/>
          <p:cNvSpPr/>
          <p:nvPr/>
        </p:nvSpPr>
        <p:spPr>
          <a:xfrm>
            <a:off x="3088872" y="1008231"/>
            <a:ext cx="3004800" cy="407700"/>
          </a:xfrm>
          <a:prstGeom prst="homePlate">
            <a:avLst>
              <a:gd fmla="val 50000" name="adj"/>
            </a:avLst>
          </a:prstGeom>
          <a:solidFill>
            <a:srgbClr val="555191"/>
          </a:solidFill>
          <a:ln cap="flat" cmpd="sng" w="2857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500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rPr>
              <a:t>DESIGN &amp; BUILD (D&amp;B)</a:t>
            </a:r>
            <a:endParaRPr b="1" sz="1500"/>
          </a:p>
        </p:txBody>
      </p:sp>
      <p:sp>
        <p:nvSpPr>
          <p:cNvPr id="91" name="Google Shape;91;p16"/>
          <p:cNvSpPr/>
          <p:nvPr/>
        </p:nvSpPr>
        <p:spPr>
          <a:xfrm>
            <a:off x="308346" y="1007456"/>
            <a:ext cx="3004800" cy="407700"/>
          </a:xfrm>
          <a:prstGeom prst="homePlate">
            <a:avLst>
              <a:gd fmla="val 50000" name="adj"/>
            </a:avLst>
          </a:prstGeom>
          <a:solidFill>
            <a:schemeClr val="dk2"/>
          </a:solidFill>
          <a:ln cap="flat" cmpd="sng" w="2857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500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rPr>
              <a:t>PLANNING &amp; SETUP</a:t>
            </a:r>
            <a:endParaRPr b="1" sz="1500">
              <a:solidFill>
                <a:schemeClr val="lt1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92" name="Google Shape;92;p16"/>
          <p:cNvSpPr txBox="1"/>
          <p:nvPr/>
        </p:nvSpPr>
        <p:spPr>
          <a:xfrm>
            <a:off x="510564" y="3719934"/>
            <a:ext cx="22395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rPr>
              <a:t>Executive Sponsor</a:t>
            </a:r>
            <a:endParaRPr sz="900">
              <a:solidFill>
                <a:schemeClr val="dk1"/>
              </a:solidFill>
              <a:latin typeface="Barlow"/>
              <a:ea typeface="Barlow"/>
              <a:cs typeface="Barlow"/>
              <a:sym typeface="Barlow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rPr>
              <a:t>System Administrator</a:t>
            </a:r>
            <a:endParaRPr sz="900">
              <a:solidFill>
                <a:schemeClr val="dk1"/>
              </a:solidFill>
              <a:latin typeface="Barlow"/>
              <a:ea typeface="Barlow"/>
              <a:cs typeface="Barlow"/>
              <a:sym typeface="Barlow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rPr>
              <a:t>Campus IT</a:t>
            </a:r>
            <a:endParaRPr sz="900">
              <a:solidFill>
                <a:schemeClr val="dk1"/>
              </a:solidFill>
              <a:latin typeface="Barlow"/>
              <a:ea typeface="Barlow"/>
              <a:cs typeface="Barlow"/>
              <a:sym typeface="Barlow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93" name="Google Shape;93;p16"/>
          <p:cNvSpPr txBox="1"/>
          <p:nvPr/>
        </p:nvSpPr>
        <p:spPr>
          <a:xfrm>
            <a:off x="3094603" y="3706069"/>
            <a:ext cx="2582100" cy="2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rPr>
              <a:t>System Administrator</a:t>
            </a:r>
            <a:endParaRPr sz="900">
              <a:solidFill>
                <a:schemeClr val="dk1"/>
              </a:solidFill>
              <a:latin typeface="Barlow"/>
              <a:ea typeface="Barlow"/>
              <a:cs typeface="Barlow"/>
              <a:sym typeface="Barlow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rPr>
              <a:t>Executive Sponsor (optional)</a:t>
            </a:r>
            <a:endParaRPr sz="900">
              <a:solidFill>
                <a:schemeClr val="dk1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94" name="Google Shape;94;p16"/>
          <p:cNvSpPr txBox="1"/>
          <p:nvPr/>
        </p:nvSpPr>
        <p:spPr>
          <a:xfrm>
            <a:off x="5886000" y="3715541"/>
            <a:ext cx="26583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rPr>
              <a:t>Executive Sponsor</a:t>
            </a:r>
            <a:endParaRPr sz="900">
              <a:solidFill>
                <a:schemeClr val="dk1"/>
              </a:solidFill>
              <a:latin typeface="Barlow"/>
              <a:ea typeface="Barlow"/>
              <a:cs typeface="Barlow"/>
              <a:sym typeface="Barlow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rPr>
              <a:t>System Administrator</a:t>
            </a:r>
            <a:endParaRPr sz="900">
              <a:solidFill>
                <a:schemeClr val="dk1"/>
              </a:solidFill>
              <a:latin typeface="Barlow"/>
              <a:ea typeface="Barlow"/>
              <a:cs typeface="Barlow"/>
              <a:sym typeface="Barlow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rPr>
              <a:t>Faculty</a:t>
            </a:r>
            <a:endParaRPr sz="900">
              <a:solidFill>
                <a:schemeClr val="dk1"/>
              </a:solidFill>
              <a:latin typeface="Barlow"/>
              <a:ea typeface="Barlow"/>
              <a:cs typeface="Barlow"/>
              <a:sym typeface="Barlow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95" name="Google Shape;95;p16"/>
          <p:cNvSpPr txBox="1"/>
          <p:nvPr/>
        </p:nvSpPr>
        <p:spPr>
          <a:xfrm>
            <a:off x="510745" y="4287506"/>
            <a:ext cx="2449800" cy="153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00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rPr>
              <a:t>3 Meetings  </a:t>
            </a:r>
            <a:r>
              <a:rPr lang="en" sz="1000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rPr>
              <a:t>|</a:t>
            </a:r>
            <a:r>
              <a:rPr b="1" lang="en" sz="1000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rPr>
              <a:t> 1 Month</a:t>
            </a:r>
            <a:endParaRPr sz="1000">
              <a:solidFill>
                <a:schemeClr val="lt1"/>
              </a:solidFill>
            </a:endParaRPr>
          </a:p>
        </p:txBody>
      </p:sp>
      <p:sp>
        <p:nvSpPr>
          <p:cNvPr id="96" name="Google Shape;96;p16"/>
          <p:cNvSpPr txBox="1"/>
          <p:nvPr/>
        </p:nvSpPr>
        <p:spPr>
          <a:xfrm>
            <a:off x="3460960" y="4275681"/>
            <a:ext cx="2170500" cy="153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00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rPr>
              <a:t>9 Meetings </a:t>
            </a:r>
            <a:r>
              <a:rPr lang="en" sz="1000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rPr>
              <a:t> |</a:t>
            </a:r>
            <a:r>
              <a:rPr b="1" lang="en" sz="1000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rPr>
              <a:t>  3 Months</a:t>
            </a:r>
            <a:endParaRPr b="1" sz="900">
              <a:solidFill>
                <a:schemeClr val="lt1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97" name="Google Shape;97;p16"/>
          <p:cNvSpPr txBox="1"/>
          <p:nvPr/>
        </p:nvSpPr>
        <p:spPr>
          <a:xfrm>
            <a:off x="6132132" y="4275681"/>
            <a:ext cx="2170500" cy="153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00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rPr>
              <a:t>3 Meetings </a:t>
            </a:r>
            <a:r>
              <a:rPr lang="en" sz="1000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rPr>
              <a:t> |  </a:t>
            </a:r>
            <a:r>
              <a:rPr b="1" lang="en" sz="1000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rPr>
              <a:t>1 Months</a:t>
            </a:r>
            <a:endParaRPr b="1" sz="1000">
              <a:solidFill>
                <a:schemeClr val="lt1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98" name="Google Shape;98;p16"/>
          <p:cNvSpPr txBox="1"/>
          <p:nvPr/>
        </p:nvSpPr>
        <p:spPr>
          <a:xfrm>
            <a:off x="5911253" y="3332741"/>
            <a:ext cx="2582100" cy="18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5A3192"/>
                </a:solidFill>
                <a:latin typeface="Barlow SemiBold"/>
                <a:ea typeface="Barlow SemiBold"/>
                <a:cs typeface="Barlow SemiBold"/>
                <a:sym typeface="Barlow SemiBold"/>
              </a:rPr>
              <a:t>Graduate from Implementation</a:t>
            </a:r>
            <a:endParaRPr sz="1200">
              <a:latin typeface="Barlow SemiBold"/>
              <a:ea typeface="Barlow SemiBold"/>
              <a:cs typeface="Barlow SemiBold"/>
              <a:sym typeface="Barlow SemiBold"/>
            </a:endParaRPr>
          </a:p>
        </p:txBody>
      </p:sp>
      <p:sp>
        <p:nvSpPr>
          <p:cNvPr id="99" name="Google Shape;99;p16"/>
          <p:cNvSpPr txBox="1"/>
          <p:nvPr/>
        </p:nvSpPr>
        <p:spPr>
          <a:xfrm>
            <a:off x="3313576" y="4045569"/>
            <a:ext cx="2373600" cy="18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5A3192"/>
                </a:solidFill>
                <a:latin typeface="Barlow SemiBold"/>
                <a:ea typeface="Barlow SemiBold"/>
                <a:cs typeface="Barlow SemiBold"/>
                <a:sym typeface="Barlow SemiBold"/>
              </a:rPr>
              <a:t>Launch Base</a:t>
            </a:r>
            <a:endParaRPr sz="1200">
              <a:latin typeface="Barlow SemiBold"/>
              <a:ea typeface="Barlow SemiBold"/>
              <a:cs typeface="Barlow SemiBold"/>
              <a:sym typeface="Barlow SemiBold"/>
            </a:endParaRPr>
          </a:p>
        </p:txBody>
      </p:sp>
      <p:sp>
        <p:nvSpPr>
          <p:cNvPr id="100" name="Google Shape;100;p16"/>
          <p:cNvSpPr txBox="1"/>
          <p:nvPr/>
        </p:nvSpPr>
        <p:spPr>
          <a:xfrm>
            <a:off x="3254111" y="3511603"/>
            <a:ext cx="2422800" cy="15690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t" bIns="9125" lIns="9125" spcFirstLastPara="1" rIns="9125" wrap="square" tIns="91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1"/>
                </a:solidFill>
                <a:latin typeface="Barlow Medium"/>
                <a:ea typeface="Barlow Medium"/>
                <a:cs typeface="Barlow Medium"/>
                <a:sym typeface="Barlow Medium"/>
              </a:rPr>
              <a:t>Key Campus Stakeholders</a:t>
            </a:r>
            <a:endParaRPr sz="1000">
              <a:solidFill>
                <a:schemeClr val="dk1"/>
              </a:solidFill>
              <a:latin typeface="Barlow Medium"/>
              <a:ea typeface="Barlow Medium"/>
              <a:cs typeface="Barlow Medium"/>
              <a:sym typeface="Barlow Medium"/>
            </a:endParaRPr>
          </a:p>
        </p:txBody>
      </p:sp>
      <p:sp>
        <p:nvSpPr>
          <p:cNvPr id="101" name="Google Shape;101;p16"/>
          <p:cNvSpPr txBox="1"/>
          <p:nvPr/>
        </p:nvSpPr>
        <p:spPr>
          <a:xfrm>
            <a:off x="6008665" y="3521091"/>
            <a:ext cx="2422800" cy="15690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t" bIns="9125" lIns="9125" spcFirstLastPara="1" rIns="9125" wrap="square" tIns="91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1"/>
                </a:solidFill>
                <a:latin typeface="Barlow Medium"/>
                <a:ea typeface="Barlow Medium"/>
                <a:cs typeface="Barlow Medium"/>
                <a:sym typeface="Barlow Medium"/>
              </a:rPr>
              <a:t>Key Campus Stakeholders</a:t>
            </a:r>
            <a:endParaRPr sz="1000">
              <a:solidFill>
                <a:schemeClr val="dk1"/>
              </a:solidFill>
              <a:latin typeface="Barlow Medium"/>
              <a:ea typeface="Barlow Medium"/>
              <a:cs typeface="Barlow Medium"/>
              <a:sym typeface="Barlow Medium"/>
            </a:endParaRPr>
          </a:p>
        </p:txBody>
      </p:sp>
      <p:sp>
        <p:nvSpPr>
          <p:cNvPr id="102" name="Google Shape;102;p16"/>
          <p:cNvSpPr txBox="1"/>
          <p:nvPr/>
        </p:nvSpPr>
        <p:spPr>
          <a:xfrm>
            <a:off x="462525" y="3521091"/>
            <a:ext cx="2422800" cy="15690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t" bIns="9125" lIns="9125" spcFirstLastPara="1" rIns="9125" wrap="square" tIns="91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1"/>
                </a:solidFill>
                <a:latin typeface="Barlow Medium"/>
                <a:ea typeface="Barlow Medium"/>
                <a:cs typeface="Barlow Medium"/>
                <a:sym typeface="Barlow Medium"/>
              </a:rPr>
              <a:t>Key Campus Stakeholders</a:t>
            </a:r>
            <a:endParaRPr sz="1000">
              <a:solidFill>
                <a:schemeClr val="dk1"/>
              </a:solidFill>
              <a:latin typeface="Barlow Medium"/>
              <a:ea typeface="Barlow Medium"/>
              <a:cs typeface="Barlow Medium"/>
              <a:sym typeface="Barlow Medium"/>
            </a:endParaRPr>
          </a:p>
        </p:txBody>
      </p:sp>
      <p:sp>
        <p:nvSpPr>
          <p:cNvPr id="103" name="Google Shape;103;p16"/>
          <p:cNvSpPr txBox="1"/>
          <p:nvPr>
            <p:ph idx="4294967295" type="body"/>
          </p:nvPr>
        </p:nvSpPr>
        <p:spPr>
          <a:xfrm>
            <a:off x="3209288" y="1487803"/>
            <a:ext cx="2582100" cy="25296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rgbClr val="000000"/>
                </a:solidFill>
                <a:latin typeface="Barlow SemiBold"/>
                <a:ea typeface="Barlow SemiBold"/>
                <a:cs typeface="Barlow SemiBold"/>
                <a:sym typeface="Barlow SemiBold"/>
              </a:rPr>
              <a:t>Administrator Training </a:t>
            </a:r>
            <a:endParaRPr sz="1400">
              <a:solidFill>
                <a:srgbClr val="000000"/>
              </a:solidFill>
              <a:latin typeface="Barlow SemiBold"/>
              <a:ea typeface="Barlow SemiBold"/>
              <a:cs typeface="Barlow SemiBold"/>
              <a:sym typeface="Barlow SemiBold"/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b="1" lang="en" sz="1000">
                <a:latin typeface="Barlow"/>
                <a:ea typeface="Barlow"/>
                <a:cs typeface="Barlow"/>
                <a:sym typeface="Barlow"/>
              </a:rPr>
              <a:t>Meeting 1: </a:t>
            </a:r>
            <a:r>
              <a:rPr lang="en" sz="1000">
                <a:latin typeface="Barlow"/>
                <a:ea typeface="Barlow"/>
                <a:cs typeface="Barlow"/>
                <a:sym typeface="Barlow"/>
              </a:rPr>
              <a:t>System Overview + Data Entry</a:t>
            </a:r>
            <a:endParaRPr sz="1000">
              <a:latin typeface="Barlow"/>
              <a:ea typeface="Barlow"/>
              <a:cs typeface="Barlow"/>
              <a:sym typeface="Barlow"/>
            </a:endParaRPr>
          </a:p>
          <a:p>
            <a:pPr indent="0" lvl="0" marL="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None/>
            </a:pPr>
            <a:r>
              <a:rPr b="1" lang="en" sz="1000">
                <a:latin typeface="Barlow"/>
                <a:ea typeface="Barlow"/>
                <a:cs typeface="Barlow"/>
                <a:sym typeface="Barlow"/>
              </a:rPr>
              <a:t>Meeting 2: </a:t>
            </a:r>
            <a:r>
              <a:rPr lang="en" sz="1000">
                <a:latin typeface="Barlow"/>
                <a:ea typeface="Barlow"/>
                <a:cs typeface="Barlow"/>
                <a:sym typeface="Barlow"/>
              </a:rPr>
              <a:t>CSV Imports &amp; Work Requests </a:t>
            </a:r>
            <a:endParaRPr sz="1000">
              <a:latin typeface="Barlow"/>
              <a:ea typeface="Barlow"/>
              <a:cs typeface="Barlow"/>
              <a:sym typeface="Barlow"/>
            </a:endParaRPr>
          </a:p>
          <a:p>
            <a:pPr indent="0" lvl="0" marL="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None/>
            </a:pPr>
            <a:r>
              <a:rPr b="1" lang="en" sz="1000">
                <a:latin typeface="Barlow"/>
                <a:ea typeface="Barlow"/>
                <a:cs typeface="Barlow"/>
                <a:sym typeface="Barlow"/>
              </a:rPr>
              <a:t>Meeting 3:</a:t>
            </a:r>
            <a:r>
              <a:rPr b="1" lang="en" sz="1000">
                <a:highlight>
                  <a:schemeClr val="lt1"/>
                </a:highlight>
                <a:latin typeface="Barlow"/>
                <a:ea typeface="Barlow"/>
                <a:cs typeface="Barlow"/>
                <a:sym typeface="Barlow"/>
              </a:rPr>
              <a:t> </a:t>
            </a:r>
            <a:r>
              <a:rPr lang="en" sz="1000">
                <a:highlight>
                  <a:schemeClr val="lt1"/>
                </a:highlight>
                <a:latin typeface="Barlow"/>
                <a:ea typeface="Barlow"/>
                <a:cs typeface="Barlow"/>
                <a:sym typeface="Barlow"/>
              </a:rPr>
              <a:t>Overview of </a:t>
            </a:r>
            <a:r>
              <a:rPr lang="en" sz="1000">
                <a:solidFill>
                  <a:srgbClr val="1D1C1D"/>
                </a:solidFill>
                <a:highlight>
                  <a:schemeClr val="lt1"/>
                </a:highlight>
                <a:latin typeface="Barlow"/>
                <a:ea typeface="Barlow"/>
                <a:cs typeface="Barlow"/>
                <a:sym typeface="Barlow"/>
              </a:rPr>
              <a:t>Reports </a:t>
            </a:r>
            <a:endParaRPr sz="1000">
              <a:highlight>
                <a:schemeClr val="lt1"/>
              </a:highlight>
              <a:latin typeface="Barlow"/>
              <a:ea typeface="Barlow"/>
              <a:cs typeface="Barlow"/>
              <a:sym typeface="Barlow"/>
            </a:endParaRPr>
          </a:p>
          <a:p>
            <a:pPr indent="0" lvl="0" marL="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None/>
            </a:pPr>
            <a:r>
              <a:rPr b="1" lang="en" sz="1000">
                <a:latin typeface="Barlow"/>
                <a:ea typeface="Barlow"/>
                <a:cs typeface="Barlow"/>
                <a:sym typeface="Barlow"/>
              </a:rPr>
              <a:t>Meeting 4:  </a:t>
            </a:r>
            <a:r>
              <a:rPr lang="en" sz="1000">
                <a:latin typeface="Barlow"/>
                <a:ea typeface="Barlow"/>
                <a:cs typeface="Barlow"/>
                <a:sym typeface="Barlow"/>
              </a:rPr>
              <a:t>Instrument Setup Review &amp; Launch Prep</a:t>
            </a:r>
            <a:endParaRPr sz="1000">
              <a:latin typeface="Barlow"/>
              <a:ea typeface="Barlow"/>
              <a:cs typeface="Barlow"/>
              <a:sym typeface="Barlow"/>
            </a:endParaRPr>
          </a:p>
          <a:p>
            <a:pPr indent="0" lvl="0" marL="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None/>
            </a:pPr>
            <a:r>
              <a:rPr b="1" lang="en" sz="1000">
                <a:latin typeface="Barlow"/>
                <a:ea typeface="Barlow"/>
                <a:cs typeface="Barlow"/>
                <a:sym typeface="Barlow"/>
              </a:rPr>
              <a:t>Meeting 5:</a:t>
            </a:r>
            <a:r>
              <a:rPr lang="en" sz="1000">
                <a:latin typeface="Barlow"/>
                <a:ea typeface="Barlow"/>
                <a:cs typeface="Barlow"/>
                <a:sym typeface="Barlow"/>
              </a:rPr>
              <a:t> FA completion </a:t>
            </a:r>
            <a:endParaRPr sz="1000">
              <a:latin typeface="Barlow"/>
              <a:ea typeface="Barlow"/>
              <a:cs typeface="Barlow"/>
              <a:sym typeface="Barlow"/>
            </a:endParaRPr>
          </a:p>
          <a:p>
            <a:pPr indent="0" lvl="0" marL="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None/>
            </a:pPr>
            <a:r>
              <a:rPr b="1" lang="en" sz="1000">
                <a:latin typeface="Barlow"/>
                <a:ea typeface="Barlow"/>
                <a:cs typeface="Barlow"/>
                <a:sym typeface="Barlow"/>
              </a:rPr>
              <a:t>Meeting 6:</a:t>
            </a:r>
            <a:r>
              <a:rPr lang="en" sz="1000">
                <a:latin typeface="Barlow"/>
                <a:ea typeface="Barlow"/>
                <a:cs typeface="Barlow"/>
                <a:sym typeface="Barlow"/>
              </a:rPr>
              <a:t> Transition to Reviews Workflow</a:t>
            </a:r>
            <a:endParaRPr sz="1000">
              <a:latin typeface="Barlow"/>
              <a:ea typeface="Barlow"/>
              <a:cs typeface="Barlow"/>
              <a:sym typeface="Barlow"/>
            </a:endParaRPr>
          </a:p>
          <a:p>
            <a:pPr indent="0" lvl="0" marL="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None/>
            </a:pPr>
            <a:r>
              <a:rPr b="1" lang="en" sz="1000">
                <a:latin typeface="Barlow"/>
                <a:ea typeface="Barlow"/>
                <a:cs typeface="Barlow"/>
                <a:sym typeface="Barlow"/>
              </a:rPr>
              <a:t>Meeting 7:</a:t>
            </a:r>
            <a:r>
              <a:rPr lang="en" sz="1000">
                <a:latin typeface="Barlow"/>
                <a:ea typeface="Barlow"/>
                <a:cs typeface="Barlow"/>
                <a:sym typeface="Barlow"/>
              </a:rPr>
              <a:t> Reviews Template &amp; Configure forms</a:t>
            </a:r>
            <a:endParaRPr sz="1000">
              <a:latin typeface="Barlow"/>
              <a:ea typeface="Barlow"/>
              <a:cs typeface="Barlow"/>
              <a:sym typeface="Barlow"/>
            </a:endParaRPr>
          </a:p>
          <a:p>
            <a:pPr indent="0" lvl="0" marL="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None/>
            </a:pPr>
            <a:r>
              <a:rPr b="1" lang="en" sz="1000">
                <a:latin typeface="Barlow"/>
                <a:ea typeface="Barlow"/>
                <a:cs typeface="Barlow"/>
                <a:sym typeface="Barlow"/>
              </a:rPr>
              <a:t>Meeting 8: </a:t>
            </a:r>
            <a:r>
              <a:rPr lang="en" sz="1000">
                <a:latin typeface="Barlow"/>
                <a:ea typeface="Barlow"/>
                <a:cs typeface="Barlow"/>
                <a:sym typeface="Barlow"/>
              </a:rPr>
              <a:t>Role Groups &amp; Intro to Schedule</a:t>
            </a:r>
            <a:endParaRPr sz="1000">
              <a:latin typeface="Barlow"/>
              <a:ea typeface="Barlow"/>
              <a:cs typeface="Barlow"/>
              <a:sym typeface="Barlow"/>
            </a:endParaRPr>
          </a:p>
          <a:p>
            <a:pPr indent="0" lvl="0" marL="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None/>
            </a:pPr>
            <a:r>
              <a:rPr b="1" lang="en" sz="1000">
                <a:latin typeface="Barlow"/>
                <a:ea typeface="Barlow"/>
                <a:cs typeface="Barlow"/>
                <a:sym typeface="Barlow"/>
              </a:rPr>
              <a:t>Meeting 9:</a:t>
            </a:r>
            <a:r>
              <a:rPr lang="en" sz="1000">
                <a:latin typeface="Barlow"/>
                <a:ea typeface="Barlow"/>
                <a:cs typeface="Barlow"/>
                <a:sym typeface="Barlow"/>
              </a:rPr>
              <a:t> Test and Launch Test Schedule</a:t>
            </a:r>
            <a:endParaRPr sz="1000">
              <a:latin typeface="Barlow"/>
              <a:ea typeface="Barlow"/>
              <a:cs typeface="Barlow"/>
              <a:sym typeface="Barlow"/>
            </a:endParaRPr>
          </a:p>
          <a:p>
            <a:pPr indent="0" lvl="0" marL="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None/>
            </a:pPr>
            <a:r>
              <a:t/>
            </a:r>
            <a:endParaRPr sz="1000">
              <a:latin typeface="Barlow"/>
              <a:ea typeface="Barlow"/>
              <a:cs typeface="Barlow"/>
              <a:sym typeface="Barlow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